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0" r:id="rId4"/>
    <p:sldId id="267" r:id="rId5"/>
    <p:sldId id="261" r:id="rId6"/>
    <p:sldId id="262" r:id="rId7"/>
    <p:sldId id="265" r:id="rId8"/>
    <p:sldId id="266" r:id="rId9"/>
    <p:sldId id="263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83" d="100"/>
          <a:sy n="83" d="100"/>
        </p:scale>
        <p:origin x="595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jfif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 colonnes d’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EF94C-BCB1-4F4C-AF70-DD2A5C4E3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9566" y="1045445"/>
            <a:ext cx="9238434" cy="857559"/>
          </a:xfrm>
        </p:spPr>
        <p:txBody>
          <a:bodyPr anchor="b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909B75-A057-44B5-872F-DF01BDC8EA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9566" y="2286000"/>
            <a:ext cx="9238434" cy="3810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06260C-3219-4812-88F2-3162D37F29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B07E4-CDF9-4C88-A2F3-04620E58224D}" type="datetimeFigureOut">
              <a:rPr lang="en-US" smtClean="0"/>
              <a:t>4/27/2025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62B73-9C01-4BE3-A199-782BE6EBA6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761492-EB56-4454-9D2A-8BB94AACB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E71E98-A417-4ECC-ACEB-C0490C20DB04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566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4/27/2025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4/27/2025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fi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stileex.xyz/quantite-eau-boire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067BB3-1CA7-BF54-FDD3-570090D3A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4640" cy="9802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7" name="Titre 6"/>
          <p:cNvSpPr>
            <a:spLocks noGrp="1"/>
          </p:cNvSpPr>
          <p:nvPr>
            <p:ph type="ctrTitle"/>
          </p:nvPr>
        </p:nvSpPr>
        <p:spPr>
          <a:xfrm>
            <a:off x="1751012" y="2503055"/>
            <a:ext cx="8353570" cy="1306943"/>
          </a:xfrm>
        </p:spPr>
        <p:txBody>
          <a:bodyPr/>
          <a:lstStyle/>
          <a:p>
            <a:r>
              <a:rPr lang="fr-FR" dirty="0">
                <a:solidFill>
                  <a:schemeClr val="bg1"/>
                </a:solidFill>
              </a:rPr>
              <a:t>une étude sur l'eau potable</a:t>
            </a:r>
          </a:p>
        </p:txBody>
      </p:sp>
    </p:spTree>
    <p:extLst>
      <p:ext uri="{BB962C8B-B14F-4D97-AF65-F5344CB8AC3E}">
        <p14:creationId xmlns:p14="http://schemas.microsoft.com/office/powerpoint/2010/main" val="1795949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067BB3-1CA7-BF54-FDD3-570090D3A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4640" cy="9802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287251" y="3066473"/>
            <a:ext cx="656613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3600" b="1" dirty="0">
                <a:solidFill>
                  <a:schemeClr val="bg1"/>
                </a:solidFill>
              </a:rPr>
              <a:t>PRESENTATION DU DASHBOARD</a:t>
            </a:r>
            <a:endParaRPr lang="fr-FR" sz="3600" b="1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3455" y="2176674"/>
            <a:ext cx="5043054" cy="3777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381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E7420-078E-E3C3-812E-AB5E0321B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2640" y="894080"/>
            <a:ext cx="4429760" cy="3220720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/>
            <a:r>
              <a:rPr lang="fr-FR" sz="2400" cap="none" dirty="0">
                <a:solidFill>
                  <a:schemeClr val="bg1"/>
                </a:solidFill>
              </a:rPr>
              <a:t>Mise en place d’un</a:t>
            </a:r>
            <a:r>
              <a:rPr lang="fr-FR" sz="2400" b="1" cap="none" dirty="0">
                <a:solidFill>
                  <a:schemeClr val="bg1"/>
                </a:solidFill>
              </a:rPr>
              <a:t> </a:t>
            </a:r>
            <a:r>
              <a:rPr lang="fr-FR" sz="2400" cap="none" dirty="0">
                <a:solidFill>
                  <a:schemeClr val="bg1"/>
                </a:solidFill>
              </a:rPr>
              <a:t>tableau de bord dont l’étude porte sur : </a:t>
            </a:r>
            <a:br>
              <a:rPr lang="fr-FR" sz="2400" cap="none" dirty="0">
                <a:solidFill>
                  <a:schemeClr val="bg1"/>
                </a:solidFill>
              </a:rPr>
            </a:br>
            <a:r>
              <a:rPr lang="fr-FR" sz="2400" cap="none" dirty="0">
                <a:solidFill>
                  <a:schemeClr val="bg1"/>
                </a:solidFill>
              </a:rPr>
              <a:t>- l’identification des pays qui rencontrent des difficultés d’accès à l’eau potable ;</a:t>
            </a:r>
            <a:br>
              <a:rPr lang="fr-FR" sz="2400" cap="none" dirty="0">
                <a:solidFill>
                  <a:schemeClr val="bg1"/>
                </a:solidFill>
              </a:rPr>
            </a:br>
            <a:r>
              <a:rPr lang="fr-FR" sz="2400" cap="none" dirty="0">
                <a:solidFill>
                  <a:schemeClr val="bg1"/>
                </a:solidFill>
              </a:rPr>
              <a:t>-l’identifier ceux pour lesquels concentrer nos efforts </a:t>
            </a:r>
            <a:r>
              <a:rPr lang="fr-FR" sz="2400" dirty="0"/>
              <a:t> </a:t>
            </a: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E901E06F-3BBF-A1EB-C14C-271170B39B7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27249" b="-2"/>
          <a:stretch/>
        </p:blipFill>
        <p:spPr>
          <a:xfrm>
            <a:off x="5999732" y="359870"/>
            <a:ext cx="5360306" cy="5360306"/>
          </a:xfrm>
          <a:custGeom>
            <a:avLst/>
            <a:gdLst/>
            <a:ahLst/>
            <a:cxnLst/>
            <a:rect l="l" t="t" r="r" b="b"/>
            <a:pathLst>
              <a:path w="5360306" h="5360306">
                <a:moveTo>
                  <a:pt x="2680153" y="0"/>
                </a:moveTo>
                <a:cubicBezTo>
                  <a:pt x="4160361" y="0"/>
                  <a:pt x="5360306" y="1199945"/>
                  <a:pt x="5360306" y="2680153"/>
                </a:cubicBezTo>
                <a:cubicBezTo>
                  <a:pt x="5360306" y="4160361"/>
                  <a:pt x="4160361" y="5360306"/>
                  <a:pt x="2680153" y="5360306"/>
                </a:cubicBezTo>
                <a:cubicBezTo>
                  <a:pt x="1199945" y="5360306"/>
                  <a:pt x="0" y="4160361"/>
                  <a:pt x="0" y="2680153"/>
                </a:cubicBezTo>
                <a:cubicBezTo>
                  <a:pt x="0" y="1199945"/>
                  <a:pt x="1199945" y="0"/>
                  <a:pt x="2680153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523250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067BB3-1CA7-BF54-FDD3-570090D3A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4640" cy="9802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B81D569-7809-4C84-C0AE-CECE8DCBF06A}"/>
              </a:ext>
            </a:extLst>
          </p:cNvPr>
          <p:cNvSpPr txBox="1"/>
          <p:nvPr/>
        </p:nvSpPr>
        <p:spPr>
          <a:xfrm>
            <a:off x="1389174" y="1362699"/>
            <a:ext cx="96998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3200" b="1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Pourquoi Power BI et non Tableau</a:t>
            </a:r>
          </a:p>
          <a:p>
            <a:pPr algn="l"/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J’ai choisi Power BI car elle parait plus facile à utiliser que le tableau et en terme de modélisation des données complexes (relations entre tables ,mesures en DAX)</a:t>
            </a:r>
          </a:p>
          <a:p>
            <a:pPr algn="l"/>
            <a:endParaRPr lang="fr-FR" b="0" i="0" dirty="0">
              <a:solidFill>
                <a:schemeClr val="bg1"/>
              </a:solidFill>
              <a:effectLst/>
              <a:latin typeface="Inter"/>
            </a:endParaRPr>
          </a:p>
        </p:txBody>
      </p:sp>
    </p:spTree>
    <p:extLst>
      <p:ext uri="{BB962C8B-B14F-4D97-AF65-F5344CB8AC3E}">
        <p14:creationId xmlns:p14="http://schemas.microsoft.com/office/powerpoint/2010/main" val="624460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067BB3-1CA7-BF54-FDD3-570090D3A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4640" cy="9802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B81D569-7809-4C84-C0AE-CECE8DCBF06A}"/>
              </a:ext>
            </a:extLst>
          </p:cNvPr>
          <p:cNvSpPr txBox="1"/>
          <p:nvPr/>
        </p:nvSpPr>
        <p:spPr>
          <a:xfrm>
            <a:off x="1389174" y="1362699"/>
            <a:ext cx="969981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DWFA présente 3 domaines d’expertises :</a:t>
            </a:r>
          </a:p>
          <a:p>
            <a:pPr algn="l"/>
            <a:endParaRPr lang="fr-FR" sz="24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  <a:p>
            <a:pPr algn="l">
              <a:spcBef>
                <a:spcPts val="1200"/>
              </a:spcBef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Création de services d’accès à l’eau potable ;</a:t>
            </a:r>
          </a:p>
          <a:p>
            <a:pPr algn="l">
              <a:spcBef>
                <a:spcPts val="1200"/>
              </a:spcBef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Modernisation de services d’accès à l’eau déjà existants ;</a:t>
            </a:r>
          </a:p>
          <a:p>
            <a:pPr algn="l">
              <a:spcBef>
                <a:spcPts val="1200"/>
              </a:spcBef>
              <a:buFont typeface="+mj-lt"/>
              <a:buAutoNum type="arabicPeriod"/>
            </a:pPr>
            <a:r>
              <a:rPr lang="fr-FR" sz="24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Consulting auprès d’administrations/gouvernements à propos des politiques d’accès à l’eau</a:t>
            </a:r>
            <a:r>
              <a:rPr lang="fr-FR" b="0" i="0" dirty="0">
                <a:solidFill>
                  <a:schemeClr val="bg1"/>
                </a:solidFill>
                <a:effectLst/>
                <a:latin typeface="Inter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14586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067BB3-1CA7-BF54-FDD3-570090D3A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4640" cy="9802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3058160" y="1669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3600" b="1" dirty="0">
                <a:solidFill>
                  <a:schemeClr val="bg1"/>
                </a:solidFill>
              </a:rPr>
              <a:t>PRESENTATION DU BLUEPRINT</a:t>
            </a:r>
            <a:endParaRPr lang="fr-FR" sz="3600" b="1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8313" y="980256"/>
            <a:ext cx="9943869" cy="573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1765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067BB3-1CA7-BF54-FDD3-570090D3A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4640" cy="9802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3058160" y="1669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3600" b="1" dirty="0">
                <a:solidFill>
                  <a:schemeClr val="bg1"/>
                </a:solidFill>
              </a:rPr>
              <a:t>PRESENTATION DU BLUEPRINT</a:t>
            </a:r>
            <a:endParaRPr lang="fr-FR" sz="3600" b="1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635" y="316466"/>
            <a:ext cx="8894619" cy="640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536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067BB3-1CA7-BF54-FDD3-570090D3A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4640" cy="9802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3058160" y="1669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3600" b="1" dirty="0">
                <a:solidFill>
                  <a:schemeClr val="bg1"/>
                </a:solidFill>
              </a:rPr>
              <a:t>PRESENTATION DU BLUEPRINT</a:t>
            </a:r>
            <a:endParaRPr lang="fr-FR" sz="3600" b="1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39635" y="316466"/>
            <a:ext cx="8894619" cy="6404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286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067BB3-1CA7-BF54-FDD3-570090D3A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4640" cy="9802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3058160" y="1669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3600" b="1" dirty="0">
                <a:solidFill>
                  <a:schemeClr val="bg1"/>
                </a:solidFill>
              </a:rPr>
              <a:t>PRESENTATION DU MOCKUP</a:t>
            </a:r>
            <a:endParaRPr lang="fr-FR" sz="3600" b="1" dirty="0"/>
          </a:p>
        </p:txBody>
      </p:sp>
      <p:pic>
        <p:nvPicPr>
          <p:cNvPr id="6" name="Image 5" descr="Une image contenant texte, affichage, ordinateur, multimédia">
            <a:extLst>
              <a:ext uri="{FF2B5EF4-FFF2-40B4-BE49-F238E27FC236}">
                <a16:creationId xmlns:a16="http://schemas.microsoft.com/office/drawing/2014/main" id="{D8E83E47-5538-1CF2-845F-C695744097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0642" y="980256"/>
            <a:ext cx="8605982" cy="5163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603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0">
              <a:schemeClr val="tx1"/>
            </a:gs>
            <a:gs pos="100000">
              <a:schemeClr val="bg2">
                <a:shade val="92000"/>
                <a:satMod val="170000"/>
                <a:lumMod val="96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7B067BB3-1CA7-BF54-FDD3-570090D3A4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564640" cy="98025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Rectangle 2"/>
          <p:cNvSpPr/>
          <p:nvPr/>
        </p:nvSpPr>
        <p:spPr>
          <a:xfrm>
            <a:off x="3058160" y="16696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sz="3600" b="1" dirty="0">
                <a:solidFill>
                  <a:schemeClr val="bg1"/>
                </a:solidFill>
              </a:rPr>
              <a:t>NETTOYAGE DES DONNEES</a:t>
            </a:r>
            <a:endParaRPr lang="fr-FR" sz="3600" b="1" dirty="0"/>
          </a:p>
        </p:txBody>
      </p:sp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418" y="1752930"/>
            <a:ext cx="10064655" cy="4660545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ECC75F1C-50ED-3DAB-9BC9-CC77D1AF3635}"/>
              </a:ext>
            </a:extLst>
          </p:cNvPr>
          <p:cNvSpPr txBox="1">
            <a:spLocks/>
          </p:cNvSpPr>
          <p:nvPr/>
        </p:nvSpPr>
        <p:spPr>
          <a:xfrm>
            <a:off x="328919" y="939635"/>
            <a:ext cx="9357359" cy="646332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fr-FR" sz="1600" cap="none" dirty="0">
                <a:solidFill>
                  <a:schemeClr val="bg1"/>
                </a:solidFill>
              </a:rPr>
              <a:t>Le nettoyage a consisté entre autre à la modification du type de données ,au remplacement des valeurs manquantes par des valeurs nulles ou fusionner les tables avec la clé </a:t>
            </a:r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2667545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theme/theme1.xml><?xml version="1.0" encoding="utf-8"?>
<a:theme xmlns:a="http://schemas.openxmlformats.org/drawingml/2006/main" name="Ronds dans l’eau">
  <a:themeElements>
    <a:clrScheme name="Droplet">
      <a:dk1>
        <a:sysClr val="windowText" lastClr="000000"/>
      </a:dk1>
      <a:lt1>
        <a:sysClr val="window" lastClr="FFFFFF"/>
      </a:lt1>
      <a:dk2>
        <a:srgbClr val="27537E"/>
      </a:dk2>
      <a:lt2>
        <a:srgbClr val="AABED7"/>
      </a:lt2>
      <a:accent1>
        <a:srgbClr val="E34B7A"/>
      </a:accent1>
      <a:accent2>
        <a:srgbClr val="AC339A"/>
      </a:accent2>
      <a:accent3>
        <a:srgbClr val="6953B7"/>
      </a:accent3>
      <a:accent4>
        <a:srgbClr val="1D7EAB"/>
      </a:accent4>
      <a:accent5>
        <a:srgbClr val="43AFD6"/>
      </a:accent5>
      <a:accent6>
        <a:srgbClr val="DE85E1"/>
      </a:accent6>
      <a:hlink>
        <a:srgbClr val="ED87A6"/>
      </a:hlink>
      <a:folHlink>
        <a:srgbClr val="C99EAC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8000"/>
                <a:shade val="100000"/>
                <a:hueMod val="136000"/>
                <a:satMod val="160000"/>
                <a:lumMod val="105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C71B277C-C29A-4BA0-A7BA-43502DF21AB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Ronds dans l’eau</Template>
  <TotalTime>1324</TotalTime>
  <Words>161</Words>
  <Application>Microsoft Office PowerPoint</Application>
  <PresentationFormat>Grand écran</PresentationFormat>
  <Paragraphs>16</Paragraphs>
  <Slides>10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10</vt:i4>
      </vt:variant>
    </vt:vector>
  </HeadingPairs>
  <TitlesOfParts>
    <vt:vector size="14" baseType="lpstr">
      <vt:lpstr>Arial</vt:lpstr>
      <vt:lpstr>Inter</vt:lpstr>
      <vt:lpstr>Tw Cen MT</vt:lpstr>
      <vt:lpstr>Ronds dans l’eau</vt:lpstr>
      <vt:lpstr>une étude sur l'eau potable</vt:lpstr>
      <vt:lpstr>Mise en place d’un tableau de bord dont l’étude porte sur :  - l’identification des pays qui rencontrent des difficultés d’accès à l’eau potable ; -l’identifier ceux pour lesquels concentrer nos efforts  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une étude sur l'eau potable</dc:title>
  <dc:creator>Mariam SISSOKO [OML ]</dc:creator>
  <cp:lastModifiedBy>Mariam Mamadou SISSOKO [OML ]</cp:lastModifiedBy>
  <cp:revision>17</cp:revision>
  <dcterms:created xsi:type="dcterms:W3CDTF">2025-01-17T10:42:55Z</dcterms:created>
  <dcterms:modified xsi:type="dcterms:W3CDTF">2025-04-27T21:49:52Z</dcterms:modified>
</cp:coreProperties>
</file>